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336" r:id="rId1"/>
  </p:sldMasterIdLst>
  <p:sldIdLst>
    <p:sldId id="256" r:id="rId2"/>
    <p:sldId id="259" r:id="rId3"/>
    <p:sldId id="260" r:id="rId4"/>
    <p:sldId id="261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88" r:id="rId16"/>
    <p:sldId id="289" r:id="rId17"/>
    <p:sldId id="290" r:id="rId18"/>
    <p:sldId id="291" r:id="rId19"/>
    <p:sldId id="292" r:id="rId20"/>
    <p:sldId id="276" r:id="rId21"/>
    <p:sldId id="277" r:id="rId22"/>
    <p:sldId id="293" r:id="rId23"/>
    <p:sldId id="278" r:id="rId24"/>
    <p:sldId id="279" r:id="rId25"/>
    <p:sldId id="287" r:id="rId26"/>
    <p:sldId id="286" r:id="rId27"/>
    <p:sldId id="285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482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64181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0318876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70494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0068615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538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9643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888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039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578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683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39725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879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369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999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117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6/8/2022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692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37" r:id="rId1"/>
    <p:sldLayoutId id="2147484338" r:id="rId2"/>
    <p:sldLayoutId id="2147484339" r:id="rId3"/>
    <p:sldLayoutId id="2147484340" r:id="rId4"/>
    <p:sldLayoutId id="2147484341" r:id="rId5"/>
    <p:sldLayoutId id="2147484342" r:id="rId6"/>
    <p:sldLayoutId id="2147484343" r:id="rId7"/>
    <p:sldLayoutId id="2147484344" r:id="rId8"/>
    <p:sldLayoutId id="2147484345" r:id="rId9"/>
    <p:sldLayoutId id="2147484346" r:id="rId10"/>
    <p:sldLayoutId id="2147484347" r:id="rId11"/>
    <p:sldLayoutId id="2147484348" r:id="rId12"/>
    <p:sldLayoutId id="2147484349" r:id="rId13"/>
    <p:sldLayoutId id="2147484350" r:id="rId14"/>
    <p:sldLayoutId id="2147484351" r:id="rId15"/>
    <p:sldLayoutId id="2147484352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2C94389-692A-60D4-EC66-12329FB238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679621"/>
            <a:ext cx="10852017" cy="1247254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rgbClr val="0070C0"/>
                </a:solidFill>
              </a:rPr>
              <a:t>  </a:t>
            </a:r>
            <a:r>
              <a:rPr lang="en-IN" b="1" dirty="0">
                <a:solidFill>
                  <a:srgbClr val="0070C0"/>
                </a:solidFill>
              </a:rPr>
              <a:t>BANKING MANAGEMENT SYSTEM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E7221C61-6404-45D6-66F2-8109909648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2196" y="7806088"/>
            <a:ext cx="7766936" cy="211755"/>
          </a:xfrm>
        </p:spPr>
        <p:txBody>
          <a:bodyPr>
            <a:normAutofit fontScale="47500" lnSpcReduction="20000"/>
          </a:bodyPr>
          <a:lstStyle/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F90BD8-2292-FABE-4DFD-404E28D67808}"/>
              </a:ext>
            </a:extLst>
          </p:cNvPr>
          <p:cNvSpPr txBox="1"/>
          <p:nvPr/>
        </p:nvSpPr>
        <p:spPr>
          <a:xfrm>
            <a:off x="562605" y="2843608"/>
            <a:ext cx="30692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Under the Guidance of ,</a:t>
            </a:r>
          </a:p>
          <a:p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IN" b="1" i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Mrs</a:t>
            </a: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Indrakka Mali Mam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61900C-B7EE-1C88-6ABE-9C1CA9D43059}"/>
              </a:ext>
            </a:extLst>
          </p:cNvPr>
          <p:cNvSpPr txBox="1"/>
          <p:nvPr/>
        </p:nvSpPr>
        <p:spPr>
          <a:xfrm>
            <a:off x="5957701" y="3826849"/>
            <a:ext cx="4013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Submitted BY,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A828E9-5369-370D-A34B-79445C0C406E}"/>
              </a:ext>
            </a:extLst>
          </p:cNvPr>
          <p:cNvSpPr txBox="1"/>
          <p:nvPr/>
        </p:nvSpPr>
        <p:spPr>
          <a:xfrm>
            <a:off x="6816112" y="4309185"/>
            <a:ext cx="31553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Prashanth 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Sreeja 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Suma M 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Sudha 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Kushal Sharma M</a:t>
            </a:r>
          </a:p>
        </p:txBody>
      </p:sp>
    </p:spTree>
    <p:extLst>
      <p:ext uri="{BB962C8B-B14F-4D97-AF65-F5344CB8AC3E}">
        <p14:creationId xmlns:p14="http://schemas.microsoft.com/office/powerpoint/2010/main" val="2508550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0913DA-328C-E1DF-BBAC-23CBA10239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42" t="6457" r="3210" b="9473"/>
          <a:stretch/>
        </p:blipFill>
        <p:spPr>
          <a:xfrm>
            <a:off x="1" y="1198605"/>
            <a:ext cx="12192000" cy="57088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D1494D-E05D-9143-C6AF-A0DA78D6850A}"/>
              </a:ext>
            </a:extLst>
          </p:cNvPr>
          <p:cNvSpPr txBox="1"/>
          <p:nvPr/>
        </p:nvSpPr>
        <p:spPr>
          <a:xfrm>
            <a:off x="134754" y="123828"/>
            <a:ext cx="100595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Display All of Customer using GET Method</a:t>
            </a:r>
          </a:p>
          <a:p>
            <a:endParaRPr lang="en-US" b="1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URL:http</a:t>
            </a:r>
            <a:r>
              <a:rPr lang="en-US" b="1" dirty="0">
                <a:solidFill>
                  <a:srgbClr val="0070C0"/>
                </a:solidFill>
              </a:rPr>
              <a:t>://localhost:8885/customer/</a:t>
            </a:r>
            <a:endParaRPr lang="en-IN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694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34AE19-C431-2D84-47AE-2A1C512358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1" r="2421" b="13053"/>
          <a:stretch/>
        </p:blipFill>
        <p:spPr>
          <a:xfrm>
            <a:off x="0" y="957018"/>
            <a:ext cx="12192000" cy="59009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9D06A9-DE77-51E3-B8D8-9A7481438E81}"/>
              </a:ext>
            </a:extLst>
          </p:cNvPr>
          <p:cNvSpPr txBox="1"/>
          <p:nvPr/>
        </p:nvSpPr>
        <p:spPr>
          <a:xfrm>
            <a:off x="0" y="-15739"/>
            <a:ext cx="89899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Display All Account Details using GET Method</a:t>
            </a:r>
          </a:p>
          <a:p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URL:</a:t>
            </a:r>
            <a:r>
              <a:rPr lang="en-US" b="1" dirty="0">
                <a:solidFill>
                  <a:srgbClr val="0070C0"/>
                </a:solidFill>
              </a:rPr>
              <a:t>http://localhost:8885/account/</a:t>
            </a:r>
            <a:endParaRPr lang="en-IN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848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7D94D7-318F-8395-849E-1A21E3EB9C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90" b="14106"/>
          <a:stretch/>
        </p:blipFill>
        <p:spPr>
          <a:xfrm>
            <a:off x="0" y="1161535"/>
            <a:ext cx="12192000" cy="57088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5FEBC6-7050-2F62-9538-A34614ACB8A5}"/>
              </a:ext>
            </a:extLst>
          </p:cNvPr>
          <p:cNvSpPr txBox="1"/>
          <p:nvPr/>
        </p:nvSpPr>
        <p:spPr>
          <a:xfrm>
            <a:off x="0" y="0"/>
            <a:ext cx="105396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Display the details of customer based on id using GET Method</a:t>
            </a:r>
          </a:p>
          <a:p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URL:</a:t>
            </a:r>
            <a:r>
              <a:rPr lang="en-US" b="1" dirty="0">
                <a:solidFill>
                  <a:srgbClr val="0070C0"/>
                </a:solidFill>
              </a:rPr>
              <a:t>http://localhost:8885/account/1</a:t>
            </a:r>
            <a:endParaRPr lang="en-IN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8878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8EF593-CB4C-A390-A66D-242238B096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3" t="140" r="684" b="24140"/>
          <a:stretch/>
        </p:blipFill>
        <p:spPr>
          <a:xfrm>
            <a:off x="0" y="1334530"/>
            <a:ext cx="12192000" cy="55605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3B74047-341C-D874-3C99-E2BF5B0B6AC0}"/>
              </a:ext>
            </a:extLst>
          </p:cNvPr>
          <p:cNvSpPr txBox="1"/>
          <p:nvPr/>
        </p:nvSpPr>
        <p:spPr>
          <a:xfrm>
            <a:off x="173255" y="192505"/>
            <a:ext cx="110590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Display the details of  Account based on id using GET Method</a:t>
            </a:r>
          </a:p>
          <a:p>
            <a:endParaRPr lang="en-US" b="1" dirty="0"/>
          </a:p>
          <a:p>
            <a:r>
              <a:rPr lang="en-US" b="1" dirty="0"/>
              <a:t>URL:</a:t>
            </a:r>
            <a:r>
              <a:rPr lang="en-US" b="1" dirty="0">
                <a:solidFill>
                  <a:srgbClr val="0070C0"/>
                </a:solidFill>
              </a:rPr>
              <a:t>http://localhost:8885/account/2</a:t>
            </a:r>
            <a:endParaRPr lang="en-IN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54578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FCCE65-ED44-92A5-D5FC-53CA0852F3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684" b="12281"/>
          <a:stretch/>
        </p:blipFill>
        <p:spPr>
          <a:xfrm>
            <a:off x="0" y="1421026"/>
            <a:ext cx="12192000" cy="54369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19065E-E135-683F-59E0-EB4552524EA9}"/>
              </a:ext>
            </a:extLst>
          </p:cNvPr>
          <p:cNvSpPr txBox="1"/>
          <p:nvPr/>
        </p:nvSpPr>
        <p:spPr>
          <a:xfrm>
            <a:off x="240632" y="86627"/>
            <a:ext cx="96156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Display the balance of customer based on id using GET Method</a:t>
            </a:r>
          </a:p>
          <a:p>
            <a:endParaRPr lang="en-US" b="1" dirty="0"/>
          </a:p>
          <a:p>
            <a:r>
              <a:rPr lang="en-US" b="1" dirty="0"/>
              <a:t>URL:http</a:t>
            </a:r>
            <a:r>
              <a:rPr lang="en-US" b="1" dirty="0">
                <a:solidFill>
                  <a:srgbClr val="0070C0"/>
                </a:solidFill>
              </a:rPr>
              <a:t>://localhost:8885/account/1/balance</a:t>
            </a:r>
            <a:endParaRPr lang="en-IN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72737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3B604F-4DA3-58BE-111B-3A254CEC2D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140"/>
          <a:stretch/>
        </p:blipFill>
        <p:spPr>
          <a:xfrm>
            <a:off x="0" y="1309036"/>
            <a:ext cx="12192000" cy="55489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594BBD7-E767-CBC9-6789-16DDA500534E}"/>
              </a:ext>
            </a:extLst>
          </p:cNvPr>
          <p:cNvSpPr txBox="1"/>
          <p:nvPr/>
        </p:nvSpPr>
        <p:spPr>
          <a:xfrm>
            <a:off x="-1" y="231006"/>
            <a:ext cx="114794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If Customer wants to Change His Name By using </a:t>
            </a:r>
            <a:r>
              <a:rPr lang="en-US" b="1" dirty="0">
                <a:solidFill>
                  <a:srgbClr val="0070C0"/>
                </a:solidFill>
              </a:rPr>
              <a:t>PUT</a:t>
            </a:r>
            <a:r>
              <a:rPr lang="en-US" b="1" dirty="0">
                <a:solidFill>
                  <a:srgbClr val="C00000"/>
                </a:solidFill>
              </a:rPr>
              <a:t> method</a:t>
            </a:r>
          </a:p>
          <a:p>
            <a:endParaRPr lang="en-US" b="1" dirty="0"/>
          </a:p>
          <a:p>
            <a:r>
              <a:rPr lang="en-US" b="1" dirty="0"/>
              <a:t>URL:</a:t>
            </a:r>
            <a:r>
              <a:rPr lang="en-US" b="1" dirty="0">
                <a:solidFill>
                  <a:srgbClr val="0070C0"/>
                </a:solidFill>
              </a:rPr>
              <a:t>http://localhost:8885/customer/2/name/krish</a:t>
            </a:r>
            <a:endParaRPr lang="en-IN" b="1" dirty="0">
              <a:solidFill>
                <a:srgbClr val="0070C0"/>
              </a:solidFill>
            </a:endParaRPr>
          </a:p>
          <a:p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2382556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29CBC3-1D3A-EDF3-A638-180809A5BA35}"/>
              </a:ext>
            </a:extLst>
          </p:cNvPr>
          <p:cNvSpPr txBox="1"/>
          <p:nvPr/>
        </p:nvSpPr>
        <p:spPr>
          <a:xfrm>
            <a:off x="86627" y="92220"/>
            <a:ext cx="110113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if Customer wants to Change His City By using </a:t>
            </a:r>
            <a:r>
              <a:rPr lang="en-US" b="1" dirty="0">
                <a:solidFill>
                  <a:srgbClr val="0070C0"/>
                </a:solidFill>
              </a:rPr>
              <a:t>PUT</a:t>
            </a:r>
            <a:r>
              <a:rPr lang="en-US" b="1" dirty="0">
                <a:solidFill>
                  <a:srgbClr val="C00000"/>
                </a:solidFill>
              </a:rPr>
              <a:t> method </a:t>
            </a:r>
          </a:p>
          <a:p>
            <a:r>
              <a:rPr lang="en-US" b="1" dirty="0"/>
              <a:t> </a:t>
            </a:r>
          </a:p>
          <a:p>
            <a:r>
              <a:rPr lang="en-US" b="1" dirty="0"/>
              <a:t>URL:</a:t>
            </a:r>
            <a:r>
              <a:rPr lang="en-US" b="1" dirty="0">
                <a:solidFill>
                  <a:srgbClr val="0070C0"/>
                </a:solidFill>
              </a:rPr>
              <a:t>http://localhost:8885/customer/4/city/mumbai</a:t>
            </a:r>
            <a:endParaRPr lang="en-IN" b="1" dirty="0">
              <a:solidFill>
                <a:srgbClr val="0070C0"/>
              </a:solidFill>
            </a:endParaRPr>
          </a:p>
          <a:p>
            <a:endParaRPr lang="en-IN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8586E1-C447-EE14-C3EC-4AA4B9CC5C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193"/>
          <a:stretch/>
        </p:blipFill>
        <p:spPr>
          <a:xfrm>
            <a:off x="0" y="1108206"/>
            <a:ext cx="12192000" cy="579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2109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D02D6B-50DC-9D72-D9FC-1FD4D2ECFFFE}"/>
              </a:ext>
            </a:extLst>
          </p:cNvPr>
          <p:cNvSpPr txBox="1"/>
          <p:nvPr/>
        </p:nvSpPr>
        <p:spPr>
          <a:xfrm>
            <a:off x="115503" y="202131"/>
            <a:ext cx="102990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if Customer wants to Change His State By using </a:t>
            </a:r>
            <a:r>
              <a:rPr lang="en-US" b="1" dirty="0">
                <a:solidFill>
                  <a:srgbClr val="0070C0"/>
                </a:solidFill>
              </a:rPr>
              <a:t>PUT</a:t>
            </a:r>
            <a:r>
              <a:rPr lang="en-US" b="1" dirty="0">
                <a:solidFill>
                  <a:srgbClr val="C00000"/>
                </a:solidFill>
              </a:rPr>
              <a:t> method</a:t>
            </a:r>
          </a:p>
          <a:p>
            <a:endParaRPr lang="en-US" b="1" dirty="0"/>
          </a:p>
          <a:p>
            <a:r>
              <a:rPr lang="en-US" b="1" dirty="0"/>
              <a:t>URL:</a:t>
            </a:r>
            <a:r>
              <a:rPr lang="en-US" b="1" dirty="0">
                <a:solidFill>
                  <a:srgbClr val="0070C0"/>
                </a:solidFill>
              </a:rPr>
              <a:t>http://localhost:8885/customer/4/state/maharashtra</a:t>
            </a:r>
          </a:p>
          <a:p>
            <a:endParaRPr lang="en-IN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AB015F-B4CB-701A-807B-823BE0DA5F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561"/>
          <a:stretch/>
        </p:blipFill>
        <p:spPr>
          <a:xfrm>
            <a:off x="0" y="1285103"/>
            <a:ext cx="12192000" cy="5609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665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68C29B-41A9-10FE-CE4E-277A547E712C}"/>
              </a:ext>
            </a:extLst>
          </p:cNvPr>
          <p:cNvSpPr txBox="1"/>
          <p:nvPr/>
        </p:nvSpPr>
        <p:spPr>
          <a:xfrm>
            <a:off x="-1" y="149972"/>
            <a:ext cx="110840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if Customer wants to Change His Phone Number By using </a:t>
            </a:r>
            <a:r>
              <a:rPr lang="en-US" b="1" dirty="0">
                <a:solidFill>
                  <a:srgbClr val="0070C0"/>
                </a:solidFill>
              </a:rPr>
              <a:t>PUT</a:t>
            </a:r>
            <a:r>
              <a:rPr lang="en-US" b="1" dirty="0">
                <a:solidFill>
                  <a:srgbClr val="C00000"/>
                </a:solidFill>
              </a:rPr>
              <a:t> method</a:t>
            </a:r>
          </a:p>
          <a:p>
            <a:endParaRPr lang="en-US" b="1" dirty="0"/>
          </a:p>
          <a:p>
            <a:r>
              <a:rPr lang="en-US" b="1" dirty="0"/>
              <a:t>URL:</a:t>
            </a:r>
            <a:r>
              <a:rPr lang="en-US" b="1" dirty="0">
                <a:solidFill>
                  <a:srgbClr val="0070C0"/>
                </a:solidFill>
              </a:rPr>
              <a:t>http://localhost:8885/customer/3/phone/9456386215</a:t>
            </a:r>
            <a:endParaRPr lang="en-IN" b="1" dirty="0">
              <a:solidFill>
                <a:srgbClr val="0070C0"/>
              </a:solidFill>
            </a:endParaRPr>
          </a:p>
          <a:p>
            <a:endParaRPr lang="en-IN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8796B0-51B5-B383-7004-92AE56A3CF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7018"/>
          <a:stretch/>
        </p:blipFill>
        <p:spPr>
          <a:xfrm>
            <a:off x="0" y="1412085"/>
            <a:ext cx="12192000" cy="5482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2618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EBD9D3C-50ED-DB3D-59CD-195F1A6F7CCF}"/>
              </a:ext>
            </a:extLst>
          </p:cNvPr>
          <p:cNvSpPr txBox="1"/>
          <p:nvPr/>
        </p:nvSpPr>
        <p:spPr>
          <a:xfrm>
            <a:off x="0" y="96253"/>
            <a:ext cx="100969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if Customer wants to Change His Password By using  </a:t>
            </a:r>
            <a:r>
              <a:rPr lang="en-US" b="1" dirty="0">
                <a:solidFill>
                  <a:srgbClr val="0070C0"/>
                </a:solidFill>
              </a:rPr>
              <a:t>PUT</a:t>
            </a:r>
            <a:r>
              <a:rPr lang="en-US" b="1" dirty="0">
                <a:solidFill>
                  <a:srgbClr val="C00000"/>
                </a:solidFill>
              </a:rPr>
              <a:t> method</a:t>
            </a:r>
          </a:p>
          <a:p>
            <a:endParaRPr lang="en-US" b="1" dirty="0"/>
          </a:p>
          <a:p>
            <a:r>
              <a:rPr lang="en-US" b="1" dirty="0"/>
              <a:t>URL:</a:t>
            </a:r>
            <a:r>
              <a:rPr lang="en-US" b="1" dirty="0">
                <a:solidFill>
                  <a:srgbClr val="0070C0"/>
                </a:solidFill>
              </a:rPr>
              <a:t>http://localhost:8885/customer/2/password/krish123</a:t>
            </a:r>
            <a:endParaRPr lang="en-IN" b="1" dirty="0">
              <a:solidFill>
                <a:srgbClr val="0070C0"/>
              </a:solidFill>
            </a:endParaRPr>
          </a:p>
          <a:p>
            <a:endParaRPr lang="en-IN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4AB795-AFF5-D576-DC18-0C7362B08B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526"/>
          <a:stretch/>
        </p:blipFill>
        <p:spPr>
          <a:xfrm>
            <a:off x="0" y="1296582"/>
            <a:ext cx="12192000" cy="5561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804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0BB72A1-D8BB-EB3A-A099-CEE165138534}"/>
              </a:ext>
            </a:extLst>
          </p:cNvPr>
          <p:cNvSpPr txBox="1"/>
          <p:nvPr/>
        </p:nvSpPr>
        <p:spPr>
          <a:xfrm>
            <a:off x="606392" y="1665170"/>
            <a:ext cx="41003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Introduction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F225C0-B613-2EFD-EA41-0D391BF267B5}"/>
              </a:ext>
            </a:extLst>
          </p:cNvPr>
          <p:cNvSpPr txBox="1"/>
          <p:nvPr/>
        </p:nvSpPr>
        <p:spPr>
          <a:xfrm>
            <a:off x="606393" y="2455092"/>
            <a:ext cx="915544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altLang="en-US" sz="2000" b="1" dirty="0">
                <a:solidFill>
                  <a:srgbClr val="00B05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The bank management system is an application for maintaining a person’s account in a bank. 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altLang="en-US" sz="2000" b="1" dirty="0">
                <a:solidFill>
                  <a:srgbClr val="00B05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The system provides the access to the customer to create an account, deposit and withdraw the cash from his account, also to view reports of all accounts present. 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altLang="en-US" sz="2000" b="1" dirty="0">
                <a:solidFill>
                  <a:srgbClr val="00B05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The following presentation provides the specification for the system.</a:t>
            </a:r>
            <a:endParaRPr lang="en-IN" sz="20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80028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644776-6A75-4CD0-CA8B-670EE38E6C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685" b="20561"/>
          <a:stretch/>
        </p:blipFill>
        <p:spPr>
          <a:xfrm>
            <a:off x="1" y="1410102"/>
            <a:ext cx="12192000" cy="54478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DF4098-CDED-3317-1B62-79E0E21996B0}"/>
              </a:ext>
            </a:extLst>
          </p:cNvPr>
          <p:cNvSpPr txBox="1"/>
          <p:nvPr/>
        </p:nvSpPr>
        <p:spPr>
          <a:xfrm>
            <a:off x="41709" y="154004"/>
            <a:ext cx="96413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if Account Holder wants to Deposit some money into his Account By using </a:t>
            </a:r>
            <a:r>
              <a:rPr lang="en-US" b="1" dirty="0">
                <a:solidFill>
                  <a:srgbClr val="0070C0"/>
                </a:solidFill>
              </a:rPr>
              <a:t>PUT</a:t>
            </a:r>
            <a:r>
              <a:rPr lang="en-US" b="1" dirty="0">
                <a:solidFill>
                  <a:srgbClr val="C00000"/>
                </a:solidFill>
              </a:rPr>
              <a:t> method</a:t>
            </a:r>
          </a:p>
          <a:p>
            <a:endParaRPr lang="en-US" b="1" dirty="0"/>
          </a:p>
          <a:p>
            <a:r>
              <a:rPr lang="en-US" b="1" dirty="0"/>
              <a:t>URL:http</a:t>
            </a:r>
            <a:r>
              <a:rPr lang="en-US" b="1" dirty="0">
                <a:solidFill>
                  <a:srgbClr val="0070C0"/>
                </a:solidFill>
              </a:rPr>
              <a:t>://localhost:8885/account/3/deposit/60000</a:t>
            </a:r>
            <a:endParaRPr lang="en-IN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48890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772A06-23A3-7121-134C-659C876F9C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982"/>
          <a:stretch/>
        </p:blipFill>
        <p:spPr>
          <a:xfrm>
            <a:off x="0" y="1458097"/>
            <a:ext cx="12192000" cy="53999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069DC0-5FCA-C4C1-37BC-BE6E0B77351A}"/>
              </a:ext>
            </a:extLst>
          </p:cNvPr>
          <p:cNvSpPr txBox="1"/>
          <p:nvPr/>
        </p:nvSpPr>
        <p:spPr>
          <a:xfrm>
            <a:off x="173255" y="259882"/>
            <a:ext cx="99236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if Account Holder wants to Withdraw some money into his Account By using </a:t>
            </a:r>
            <a:r>
              <a:rPr lang="en-US" b="1" dirty="0">
                <a:solidFill>
                  <a:srgbClr val="0070C0"/>
                </a:solidFill>
              </a:rPr>
              <a:t>PUT</a:t>
            </a:r>
            <a:r>
              <a:rPr lang="en-US" b="1" dirty="0">
                <a:solidFill>
                  <a:srgbClr val="C00000"/>
                </a:solidFill>
              </a:rPr>
              <a:t> method</a:t>
            </a:r>
          </a:p>
          <a:p>
            <a:endParaRPr lang="en-US" b="1" dirty="0"/>
          </a:p>
          <a:p>
            <a:r>
              <a:rPr lang="en-US" b="1" dirty="0"/>
              <a:t>URL:</a:t>
            </a:r>
            <a:r>
              <a:rPr lang="en-US" b="1" dirty="0">
                <a:solidFill>
                  <a:srgbClr val="0070C0"/>
                </a:solidFill>
              </a:rPr>
              <a:t>http://localhost:8885/account/1/withdraw/5000</a:t>
            </a:r>
            <a:endParaRPr lang="en-IN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29364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49A031-B960-AAC7-F94D-2BBB01CE90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561"/>
          <a:stretch/>
        </p:blipFill>
        <p:spPr>
          <a:xfrm>
            <a:off x="0" y="1631092"/>
            <a:ext cx="12192000" cy="52269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DF49DE9-87C0-2858-9A17-F8112242B182}"/>
              </a:ext>
            </a:extLst>
          </p:cNvPr>
          <p:cNvSpPr txBox="1"/>
          <p:nvPr/>
        </p:nvSpPr>
        <p:spPr>
          <a:xfrm>
            <a:off x="0" y="154004"/>
            <a:ext cx="12050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Account holder wants to transfer money into another account by using </a:t>
            </a:r>
            <a:r>
              <a:rPr lang="en-IN" b="1" dirty="0">
                <a:solidFill>
                  <a:srgbClr val="0070C0"/>
                </a:solidFill>
              </a:rPr>
              <a:t>PUT</a:t>
            </a:r>
            <a:r>
              <a:rPr lang="en-IN" b="1" dirty="0">
                <a:solidFill>
                  <a:srgbClr val="C00000"/>
                </a:solidFill>
              </a:rPr>
              <a:t> method</a:t>
            </a:r>
          </a:p>
          <a:p>
            <a:endParaRPr lang="en-IN" b="1" dirty="0"/>
          </a:p>
          <a:p>
            <a:r>
              <a:rPr lang="en-IN" b="1" i="0" dirty="0">
                <a:solidFill>
                  <a:srgbClr val="212121"/>
                </a:solidFill>
                <a:effectLst/>
              </a:rPr>
              <a:t>URL:</a:t>
            </a:r>
            <a:r>
              <a:rPr lang="en-IN" b="1" i="0" dirty="0">
                <a:solidFill>
                  <a:srgbClr val="0070C0"/>
                </a:solidFill>
                <a:effectLst/>
              </a:rPr>
              <a:t>http://localhost:8885/account/1/transfer/5/2000</a:t>
            </a:r>
            <a:endParaRPr lang="en-IN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29203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EBC4957-9BB2-F626-E048-D5AB6834A776}"/>
              </a:ext>
            </a:extLst>
          </p:cNvPr>
          <p:cNvSpPr txBox="1"/>
          <p:nvPr/>
        </p:nvSpPr>
        <p:spPr>
          <a:xfrm>
            <a:off x="105878" y="173255"/>
            <a:ext cx="96156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Deleting the customer details based on id By using </a:t>
            </a:r>
            <a:r>
              <a:rPr lang="en-US" b="1" dirty="0">
                <a:solidFill>
                  <a:srgbClr val="0070C0"/>
                </a:solidFill>
              </a:rPr>
              <a:t>DELETE </a:t>
            </a:r>
            <a:r>
              <a:rPr lang="en-US" b="1" dirty="0">
                <a:solidFill>
                  <a:srgbClr val="C00000"/>
                </a:solidFill>
              </a:rPr>
              <a:t>method</a:t>
            </a:r>
          </a:p>
          <a:p>
            <a:endParaRPr lang="en-US" b="1" dirty="0"/>
          </a:p>
          <a:p>
            <a:r>
              <a:rPr lang="en-US" b="1" dirty="0"/>
              <a:t>URL:</a:t>
            </a:r>
            <a:r>
              <a:rPr lang="en-US" b="1" dirty="0">
                <a:solidFill>
                  <a:srgbClr val="0070C0"/>
                </a:solidFill>
              </a:rPr>
              <a:t>http://localhost:8885/customer/3</a:t>
            </a:r>
          </a:p>
          <a:p>
            <a:endParaRPr lang="en-IN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2C3CF7-ED0B-B0A1-6F47-EFC986E0B4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9965"/>
          <a:stretch/>
        </p:blipFill>
        <p:spPr>
          <a:xfrm>
            <a:off x="0" y="1373584"/>
            <a:ext cx="12192000" cy="548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17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BC22EE-3D2D-39C0-67E8-98175760F0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403"/>
          <a:stretch/>
        </p:blipFill>
        <p:spPr>
          <a:xfrm>
            <a:off x="0" y="1322173"/>
            <a:ext cx="12192000" cy="55358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72941F-0AEA-229E-C9BF-8E6D41E82428}"/>
              </a:ext>
            </a:extLst>
          </p:cNvPr>
          <p:cNvSpPr txBox="1"/>
          <p:nvPr/>
        </p:nvSpPr>
        <p:spPr>
          <a:xfrm>
            <a:off x="96253" y="211756"/>
            <a:ext cx="95578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Deleting the account details based on id By using </a:t>
            </a:r>
            <a:r>
              <a:rPr lang="en-US" b="1" dirty="0">
                <a:solidFill>
                  <a:srgbClr val="0070C0"/>
                </a:solidFill>
              </a:rPr>
              <a:t>DELETE </a:t>
            </a:r>
            <a:r>
              <a:rPr lang="en-US" b="1" dirty="0">
                <a:solidFill>
                  <a:srgbClr val="C00000"/>
                </a:solidFill>
              </a:rPr>
              <a:t>method</a:t>
            </a:r>
          </a:p>
          <a:p>
            <a:endParaRPr lang="en-US" b="1" dirty="0"/>
          </a:p>
          <a:p>
            <a:r>
              <a:rPr lang="en-US" b="1" dirty="0"/>
              <a:t>URL:</a:t>
            </a:r>
            <a:r>
              <a:rPr lang="en-US" b="1" dirty="0">
                <a:solidFill>
                  <a:srgbClr val="0070C0"/>
                </a:solidFill>
              </a:rPr>
              <a:t>http://localhost:8889/account/3</a:t>
            </a:r>
          </a:p>
          <a:p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8954170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1956A5-36AB-4361-AD77-173C289385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16" b="33473"/>
          <a:stretch/>
        </p:blipFill>
        <p:spPr>
          <a:xfrm>
            <a:off x="0" y="840258"/>
            <a:ext cx="12192000" cy="60177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5D54C8-385C-BC48-6963-5D31EDBCE16D}"/>
              </a:ext>
            </a:extLst>
          </p:cNvPr>
          <p:cNvSpPr txBox="1"/>
          <p:nvPr/>
        </p:nvSpPr>
        <p:spPr>
          <a:xfrm>
            <a:off x="0" y="96253"/>
            <a:ext cx="11646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FF0000"/>
                </a:solidFill>
              </a:rPr>
              <a:t>Customer and Account tables in Database :</a:t>
            </a:r>
          </a:p>
        </p:txBody>
      </p:sp>
    </p:spTree>
    <p:extLst>
      <p:ext uri="{BB962C8B-B14F-4D97-AF65-F5344CB8AC3E}">
        <p14:creationId xmlns:p14="http://schemas.microsoft.com/office/powerpoint/2010/main" val="14935422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E3208F-A5E6-4794-F784-DA0A22D9571C}"/>
              </a:ext>
            </a:extLst>
          </p:cNvPr>
          <p:cNvSpPr txBox="1"/>
          <p:nvPr/>
        </p:nvSpPr>
        <p:spPr>
          <a:xfrm>
            <a:off x="0" y="539015"/>
            <a:ext cx="116277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u="sng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Conclusion:</a:t>
            </a:r>
          </a:p>
          <a:p>
            <a:endParaRPr lang="en-IN" sz="4000" u="sng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445C55-87AD-7231-09E4-1EBF74732AD2}"/>
              </a:ext>
            </a:extLst>
          </p:cNvPr>
          <p:cNvSpPr txBox="1"/>
          <p:nvPr/>
        </p:nvSpPr>
        <p:spPr>
          <a:xfrm>
            <a:off x="770021" y="1684421"/>
            <a:ext cx="6747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5CEE34-F642-9343-B206-BB258EC0D59F}"/>
              </a:ext>
            </a:extLst>
          </p:cNvPr>
          <p:cNvSpPr txBox="1"/>
          <p:nvPr/>
        </p:nvSpPr>
        <p:spPr>
          <a:xfrm>
            <a:off x="175987" y="1688323"/>
            <a:ext cx="102160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b="1" dirty="0">
                <a:solidFill>
                  <a:schemeClr val="accent2">
                    <a:lumMod val="75000"/>
                  </a:schemeClr>
                </a:solidFill>
                <a:cs typeface="Tahoma" panose="020B0604030504040204" pitchFamily="34" charset="0"/>
              </a:rPr>
              <a:t>This project is developed to nurture the needs of a user in a banking sector by embedding all the tasks of transactions taking place in a bank made Easier to handle.</a:t>
            </a:r>
            <a:endParaRPr lang="en-IN" sz="28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59483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E1808F-557A-A3FE-B558-CF90EA33187D}"/>
              </a:ext>
            </a:extLst>
          </p:cNvPr>
          <p:cNvSpPr txBox="1"/>
          <p:nvPr/>
        </p:nvSpPr>
        <p:spPr>
          <a:xfrm>
            <a:off x="3435178" y="2274838"/>
            <a:ext cx="619073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 You</a:t>
            </a:r>
          </a:p>
          <a:p>
            <a:endParaRPr lang="en-IN" sz="72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04667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168314-9F89-1315-7AEE-8AB10D81641E}"/>
              </a:ext>
            </a:extLst>
          </p:cNvPr>
          <p:cNvSpPr txBox="1"/>
          <p:nvPr/>
        </p:nvSpPr>
        <p:spPr>
          <a:xfrm>
            <a:off x="1684424" y="1193532"/>
            <a:ext cx="485113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rgbClr val="002060"/>
                </a:solidFill>
              </a:rPr>
              <a:t>Modules:</a:t>
            </a:r>
          </a:p>
          <a:p>
            <a:endParaRPr lang="en-IN" sz="3200" b="1" dirty="0">
              <a:solidFill>
                <a:srgbClr val="002060"/>
              </a:solidFill>
            </a:endParaRPr>
          </a:p>
          <a:p>
            <a:endParaRPr lang="en-IN" sz="3200" b="1" dirty="0">
              <a:solidFill>
                <a:srgbClr val="0020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3200" b="1" dirty="0">
              <a:solidFill>
                <a:srgbClr val="00206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AB7C44B-07FF-EE93-B55A-0C90D33378D5}"/>
              </a:ext>
            </a:extLst>
          </p:cNvPr>
          <p:cNvSpPr txBox="1"/>
          <p:nvPr/>
        </p:nvSpPr>
        <p:spPr>
          <a:xfrm>
            <a:off x="1617044" y="2300440"/>
            <a:ext cx="50436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rgbClr val="00B0F0"/>
                </a:solidFill>
              </a:rPr>
              <a:t>Account Module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b="1" dirty="0">
              <a:solidFill>
                <a:srgbClr val="00B0F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rgbClr val="00B0F0"/>
                </a:solidFill>
              </a:rPr>
              <a:t>Customer Module</a:t>
            </a:r>
          </a:p>
        </p:txBody>
      </p:sp>
    </p:spTree>
    <p:extLst>
      <p:ext uri="{BB962C8B-B14F-4D97-AF65-F5344CB8AC3E}">
        <p14:creationId xmlns:p14="http://schemas.microsoft.com/office/powerpoint/2010/main" val="1158764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E3D096-F915-2931-1EA1-08BF501D50DC}"/>
              </a:ext>
            </a:extLst>
          </p:cNvPr>
          <p:cNvSpPr txBox="1"/>
          <p:nvPr/>
        </p:nvSpPr>
        <p:spPr>
          <a:xfrm>
            <a:off x="924025" y="481264"/>
            <a:ext cx="8075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rgbClr val="0070C0"/>
                </a:solidFill>
              </a:rPr>
              <a:t>Software Requirements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868413-D4AD-F0FA-C9B8-2066C70DEEAE}"/>
              </a:ext>
            </a:extLst>
          </p:cNvPr>
          <p:cNvSpPr txBox="1"/>
          <p:nvPr/>
        </p:nvSpPr>
        <p:spPr>
          <a:xfrm>
            <a:off x="956110" y="1309038"/>
            <a:ext cx="513989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rgbClr val="00B050"/>
                </a:solidFill>
              </a:rPr>
              <a:t>Spring boot</a:t>
            </a:r>
          </a:p>
          <a:p>
            <a:endParaRPr lang="en-IN" sz="2000" b="1" dirty="0">
              <a:solidFill>
                <a:srgbClr val="00B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rgbClr val="00B050"/>
                </a:solidFill>
              </a:rPr>
              <a:t>MySQL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b="1" dirty="0">
              <a:solidFill>
                <a:srgbClr val="00B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rgbClr val="00B050"/>
                </a:solidFill>
              </a:rPr>
              <a:t>Postman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62C22B-BB69-465B-6A30-C0AAE69C77A5}"/>
              </a:ext>
            </a:extLst>
          </p:cNvPr>
          <p:cNvSpPr txBox="1"/>
          <p:nvPr/>
        </p:nvSpPr>
        <p:spPr>
          <a:xfrm>
            <a:off x="708975" y="3548414"/>
            <a:ext cx="612166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rgbClr val="0070C0"/>
                </a:solidFill>
              </a:rPr>
              <a:t>Hardware Requirement</a:t>
            </a:r>
          </a:p>
          <a:p>
            <a:endParaRPr lang="en-IN" sz="3200" b="1" dirty="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rgbClr val="00B050"/>
                </a:solidFill>
              </a:rPr>
              <a:t>Windows 10 or above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000" b="1" dirty="0">
              <a:solidFill>
                <a:srgbClr val="00B05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rgbClr val="00B050"/>
                </a:solidFill>
              </a:rPr>
              <a:t>RAM :4GB or above</a:t>
            </a:r>
          </a:p>
        </p:txBody>
      </p:sp>
    </p:spTree>
    <p:extLst>
      <p:ext uri="{BB962C8B-B14F-4D97-AF65-F5344CB8AC3E}">
        <p14:creationId xmlns:p14="http://schemas.microsoft.com/office/powerpoint/2010/main" val="334387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96AD0E-AC90-515B-99C2-66B4F9D33F24}"/>
              </a:ext>
            </a:extLst>
          </p:cNvPr>
          <p:cNvSpPr txBox="1"/>
          <p:nvPr/>
        </p:nvSpPr>
        <p:spPr>
          <a:xfrm>
            <a:off x="180149" y="37456"/>
            <a:ext cx="39222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7030A0"/>
                </a:solidFill>
              </a:rPr>
              <a:t>Annotations Used 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795D1B-7491-F8FF-1074-A7C3B26F7DA0}"/>
              </a:ext>
            </a:extLst>
          </p:cNvPr>
          <p:cNvSpPr txBox="1"/>
          <p:nvPr/>
        </p:nvSpPr>
        <p:spPr>
          <a:xfrm>
            <a:off x="196051" y="610351"/>
            <a:ext cx="2646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B050"/>
                </a:solidFill>
              </a:rPr>
              <a:t>1.@Entity</a:t>
            </a:r>
          </a:p>
          <a:p>
            <a:endParaRPr lang="en-IN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E5343F-00AC-889A-7103-4DA7FE536AB5}"/>
              </a:ext>
            </a:extLst>
          </p:cNvPr>
          <p:cNvSpPr txBox="1"/>
          <p:nvPr/>
        </p:nvSpPr>
        <p:spPr>
          <a:xfrm>
            <a:off x="207379" y="2208890"/>
            <a:ext cx="23748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B050"/>
                </a:solidFill>
              </a:rPr>
              <a:t>3.@Id</a:t>
            </a:r>
          </a:p>
          <a:p>
            <a:endParaRPr lang="en-IN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F80D29-C915-E7EE-6074-E4F20179C84C}"/>
              </a:ext>
            </a:extLst>
          </p:cNvPr>
          <p:cNvSpPr txBox="1"/>
          <p:nvPr/>
        </p:nvSpPr>
        <p:spPr>
          <a:xfrm>
            <a:off x="167792" y="4014502"/>
            <a:ext cx="3153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B050"/>
                </a:solidFill>
              </a:rPr>
              <a:t>5.@Column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3DA6F7-FC3E-D30D-98F2-63DF4CF87EAC}"/>
              </a:ext>
            </a:extLst>
          </p:cNvPr>
          <p:cNvSpPr txBox="1"/>
          <p:nvPr/>
        </p:nvSpPr>
        <p:spPr>
          <a:xfrm>
            <a:off x="167792" y="5238017"/>
            <a:ext cx="2030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B050"/>
                </a:solidFill>
              </a:rPr>
              <a:t>7.@Autowired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FA3438-A357-843D-BBAC-065E6DD6BFED}"/>
              </a:ext>
            </a:extLst>
          </p:cNvPr>
          <p:cNvSpPr txBox="1"/>
          <p:nvPr/>
        </p:nvSpPr>
        <p:spPr>
          <a:xfrm>
            <a:off x="2483706" y="5235803"/>
            <a:ext cx="7549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Auto wiring feature of spring framework enables Us to inject the object dependency implicitly.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 It internally uses setter or constructor injection. </a:t>
            </a: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164380-FC81-6CC4-F4D0-28FE1102E5B5}"/>
              </a:ext>
            </a:extLst>
          </p:cNvPr>
          <p:cNvSpPr txBox="1"/>
          <p:nvPr/>
        </p:nvSpPr>
        <p:spPr>
          <a:xfrm>
            <a:off x="2452718" y="4677662"/>
            <a:ext cx="9727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A</a:t>
            </a: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llows the class to handle the requests made by the client</a:t>
            </a: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665940-D046-8E8D-C540-FE1615563AE5}"/>
              </a:ext>
            </a:extLst>
          </p:cNvPr>
          <p:cNvSpPr txBox="1"/>
          <p:nvPr/>
        </p:nvSpPr>
        <p:spPr>
          <a:xfrm>
            <a:off x="2474341" y="3234390"/>
            <a:ext cx="80783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This annotation specifies That string is not null and the trimmed length is greater than zero</a:t>
            </a:r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58DA05-069C-84A3-1951-7038B62D9B10}"/>
              </a:ext>
            </a:extLst>
          </p:cNvPr>
          <p:cNvSpPr txBox="1"/>
          <p:nvPr/>
        </p:nvSpPr>
        <p:spPr>
          <a:xfrm>
            <a:off x="2482545" y="587133"/>
            <a:ext cx="9588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Creates Table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This annotation specifies that the class is an entity.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E781E5-3F6B-2903-EC2A-AA3F5B28F8AE}"/>
              </a:ext>
            </a:extLst>
          </p:cNvPr>
          <p:cNvSpPr txBox="1"/>
          <p:nvPr/>
        </p:nvSpPr>
        <p:spPr>
          <a:xfrm>
            <a:off x="2475201" y="1287477"/>
            <a:ext cx="75584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Specifies The Table Name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This annotation specifies the Table in the Database with which this Entity is mapped.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800B62-AFE9-B162-469E-6781FEB9E094}"/>
              </a:ext>
            </a:extLst>
          </p:cNvPr>
          <p:cNvSpPr txBox="1"/>
          <p:nvPr/>
        </p:nvSpPr>
        <p:spPr>
          <a:xfrm>
            <a:off x="195022" y="1311747"/>
            <a:ext cx="677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B050"/>
                </a:solidFill>
              </a:rPr>
              <a:t>2. @Table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071379-E261-F7A2-F892-645538368474}"/>
              </a:ext>
            </a:extLst>
          </p:cNvPr>
          <p:cNvSpPr txBox="1"/>
          <p:nvPr/>
        </p:nvSpPr>
        <p:spPr>
          <a:xfrm>
            <a:off x="2483070" y="2230817"/>
            <a:ext cx="97271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This annotation Generates Primary Key of the entity.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Each JPA entity must have a primary key that uniquely identifies it, </a:t>
            </a:r>
          </a:p>
          <a:p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    The @Id annotation defines the primary key.   </a:t>
            </a: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90C2676-A92A-5C98-A3AF-B80FBAB12D60}"/>
              </a:ext>
            </a:extLst>
          </p:cNvPr>
          <p:cNvSpPr txBox="1"/>
          <p:nvPr/>
        </p:nvSpPr>
        <p:spPr>
          <a:xfrm>
            <a:off x="167792" y="3259103"/>
            <a:ext cx="2374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B050"/>
                </a:solidFill>
              </a:rPr>
              <a:t>4.@Not Blank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87C3A6B-24DF-1174-8B29-2E9F02BF840F}"/>
              </a:ext>
            </a:extLst>
          </p:cNvPr>
          <p:cNvSpPr txBox="1"/>
          <p:nvPr/>
        </p:nvSpPr>
        <p:spPr>
          <a:xfrm>
            <a:off x="197712" y="4681171"/>
            <a:ext cx="3153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B050"/>
                </a:solidFill>
              </a:rPr>
              <a:t>6.@Rest Controller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62ED62-CA83-E421-9112-4FA6533E8EB2}"/>
              </a:ext>
            </a:extLst>
          </p:cNvPr>
          <p:cNvSpPr txBox="1"/>
          <p:nvPr/>
        </p:nvSpPr>
        <p:spPr>
          <a:xfrm>
            <a:off x="2465076" y="3942506"/>
            <a:ext cx="77416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@Column annotation is used for Adding the column name in the table of a particular MySQL database.</a:t>
            </a:r>
          </a:p>
        </p:txBody>
      </p:sp>
    </p:spTree>
    <p:extLst>
      <p:ext uri="{BB962C8B-B14F-4D97-AF65-F5344CB8AC3E}">
        <p14:creationId xmlns:p14="http://schemas.microsoft.com/office/powerpoint/2010/main" val="1042312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D837AA-F86F-9EDD-ED27-41E4F459E1E6}"/>
              </a:ext>
            </a:extLst>
          </p:cNvPr>
          <p:cNvSpPr txBox="1"/>
          <p:nvPr/>
        </p:nvSpPr>
        <p:spPr>
          <a:xfrm>
            <a:off x="364330" y="452387"/>
            <a:ext cx="1983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B050"/>
                </a:solidFill>
              </a:rPr>
              <a:t>8.@GetMapping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C6E5C7-1222-BD50-03D4-B64F8A241D6D}"/>
              </a:ext>
            </a:extLst>
          </p:cNvPr>
          <p:cNvSpPr txBox="1"/>
          <p:nvPr/>
        </p:nvSpPr>
        <p:spPr>
          <a:xfrm>
            <a:off x="290185" y="1489986"/>
            <a:ext cx="1992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B050"/>
                </a:solidFill>
              </a:rPr>
              <a:t>9.@PutMapping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545C96-F9E7-688B-649D-A81682DD6824}"/>
              </a:ext>
            </a:extLst>
          </p:cNvPr>
          <p:cNvSpPr txBox="1"/>
          <p:nvPr/>
        </p:nvSpPr>
        <p:spPr>
          <a:xfrm>
            <a:off x="277829" y="2267628"/>
            <a:ext cx="2377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B050"/>
                </a:solidFill>
              </a:rPr>
              <a:t>10.@DeleteMapping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58737C-EBEB-E7E6-19F3-A85C68A1EC8F}"/>
              </a:ext>
            </a:extLst>
          </p:cNvPr>
          <p:cNvSpPr txBox="1"/>
          <p:nvPr/>
        </p:nvSpPr>
        <p:spPr>
          <a:xfrm>
            <a:off x="321793" y="3964919"/>
            <a:ext cx="2358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B050"/>
                </a:solidFill>
              </a:rPr>
              <a:t>12.@Repository 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9AC961-D83C-C022-B652-EF1FB5F6530A}"/>
              </a:ext>
            </a:extLst>
          </p:cNvPr>
          <p:cNvSpPr txBox="1"/>
          <p:nvPr/>
        </p:nvSpPr>
        <p:spPr>
          <a:xfrm>
            <a:off x="334280" y="4774517"/>
            <a:ext cx="1780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B050"/>
                </a:solidFill>
              </a:rPr>
              <a:t>13.@Query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AEED4A-2F9C-7C99-737F-494091DA7443}"/>
              </a:ext>
            </a:extLst>
          </p:cNvPr>
          <p:cNvSpPr txBox="1"/>
          <p:nvPr/>
        </p:nvSpPr>
        <p:spPr>
          <a:xfrm>
            <a:off x="2612782" y="452985"/>
            <a:ext cx="81046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It is used to handle GET type of request methods.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@Get Mapping annotated methods in the @Controller annotated classes to  handle the HTTP GET requests matched with given URI expression.</a:t>
            </a: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366A28-2712-D09F-2507-2A558A800EAD}"/>
              </a:ext>
            </a:extLst>
          </p:cNvPr>
          <p:cNvSpPr txBox="1"/>
          <p:nvPr/>
        </p:nvSpPr>
        <p:spPr>
          <a:xfrm>
            <a:off x="2586518" y="1462057"/>
            <a:ext cx="9078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It is used to handle PUT type of request methods.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It is used to create a web service endpoint that 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upda</a:t>
            </a: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tes a resource. </a:t>
            </a: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9CA89A-E38C-A645-3EB2-73D54D0417D1}"/>
              </a:ext>
            </a:extLst>
          </p:cNvPr>
          <p:cNvSpPr txBox="1"/>
          <p:nvPr/>
        </p:nvSpPr>
        <p:spPr>
          <a:xfrm>
            <a:off x="2603894" y="2255271"/>
            <a:ext cx="8356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It is used to handle DELETE type of request methods.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It is used to create a web service endpoint that deletes a resource. </a:t>
            </a: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7E4E5C-A8D7-4FBB-56AF-EA14FB1C4E37}"/>
              </a:ext>
            </a:extLst>
          </p:cNvPr>
          <p:cNvSpPr txBox="1"/>
          <p:nvPr/>
        </p:nvSpPr>
        <p:spPr>
          <a:xfrm>
            <a:off x="302542" y="3082778"/>
            <a:ext cx="2358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B050"/>
                </a:solidFill>
              </a:rPr>
              <a:t>11.@PostMapping</a:t>
            </a:r>
          </a:p>
          <a:p>
            <a:endParaRPr lang="en-IN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EEFF40-12BC-60C5-DCF5-8E4AD1F5E557}"/>
              </a:ext>
            </a:extLst>
          </p:cNvPr>
          <p:cNvSpPr txBox="1"/>
          <p:nvPr/>
        </p:nvSpPr>
        <p:spPr>
          <a:xfrm>
            <a:off x="2596872" y="3095135"/>
            <a:ext cx="79280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It is used to handle POST type of request methods.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It is used to create a web service endpoint that 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creates a resource.</a:t>
            </a: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1F2394-212F-771D-A749-C982A0DA517F}"/>
              </a:ext>
            </a:extLst>
          </p:cNvPr>
          <p:cNvSpPr txBox="1"/>
          <p:nvPr/>
        </p:nvSpPr>
        <p:spPr>
          <a:xfrm>
            <a:off x="2567220" y="4737445"/>
            <a:ext cx="8158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The @Query annotation declares finder queries directly on repository methods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.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D61272-BC93-54F6-4653-F4A6252EAFC6}"/>
              </a:ext>
            </a:extLst>
          </p:cNvPr>
          <p:cNvSpPr txBox="1"/>
          <p:nvPr/>
        </p:nvSpPr>
        <p:spPr>
          <a:xfrm>
            <a:off x="2596870" y="3957479"/>
            <a:ext cx="82523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it also enables annotated classes to be discovered and registered with the application context.</a:t>
            </a: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53FD19-A5E4-BE0B-4DD7-5447ABE6FC37}"/>
              </a:ext>
            </a:extLst>
          </p:cNvPr>
          <p:cNvSpPr txBox="1"/>
          <p:nvPr/>
        </p:nvSpPr>
        <p:spPr>
          <a:xfrm>
            <a:off x="301326" y="5359408"/>
            <a:ext cx="226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B050"/>
                </a:solidFill>
              </a:rPr>
              <a:t>14.@Path Variable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81D855-A198-9928-592C-28C30987BB49}"/>
              </a:ext>
            </a:extLst>
          </p:cNvPr>
          <p:cNvSpPr txBox="1"/>
          <p:nvPr/>
        </p:nvSpPr>
        <p:spPr>
          <a:xfrm>
            <a:off x="2558979" y="5396474"/>
            <a:ext cx="8158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@PathVariable is a Spring annotation which indicates that a method parameter should be bound to a URI template variable.</a:t>
            </a:r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161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5B18581-CF10-A34E-2B14-D2B081795733}"/>
              </a:ext>
            </a:extLst>
          </p:cNvPr>
          <p:cNvSpPr txBox="1"/>
          <p:nvPr/>
        </p:nvSpPr>
        <p:spPr>
          <a:xfrm>
            <a:off x="272238" y="429321"/>
            <a:ext cx="2733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B050"/>
                </a:solidFill>
              </a:rPr>
              <a:t>15.@Transactional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D01840-F652-5EC3-165A-02672056A638}"/>
              </a:ext>
            </a:extLst>
          </p:cNvPr>
          <p:cNvSpPr txBox="1"/>
          <p:nvPr/>
        </p:nvSpPr>
        <p:spPr>
          <a:xfrm>
            <a:off x="287171" y="1635473"/>
            <a:ext cx="2310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B050"/>
                </a:solidFill>
              </a:rPr>
              <a:t>16.@Modifying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8D47D5-F3C3-8ADD-A905-5CAC39B58547}"/>
              </a:ext>
            </a:extLst>
          </p:cNvPr>
          <p:cNvSpPr txBox="1"/>
          <p:nvPr/>
        </p:nvSpPr>
        <p:spPr>
          <a:xfrm>
            <a:off x="299871" y="2590207"/>
            <a:ext cx="2502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B050"/>
                </a:solidFill>
              </a:rPr>
              <a:t>17.@Service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E368AE-1DA0-3F34-F8B1-2A362C6A06D3}"/>
              </a:ext>
            </a:extLst>
          </p:cNvPr>
          <p:cNvSpPr txBox="1"/>
          <p:nvPr/>
        </p:nvSpPr>
        <p:spPr>
          <a:xfrm>
            <a:off x="300557" y="3359103"/>
            <a:ext cx="33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B050"/>
                </a:solidFill>
              </a:rPr>
              <a:t>18.@Request Body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81BD01-DBC2-2FC8-EF24-357D7D783648}"/>
              </a:ext>
            </a:extLst>
          </p:cNvPr>
          <p:cNvSpPr txBox="1"/>
          <p:nvPr/>
        </p:nvSpPr>
        <p:spPr>
          <a:xfrm>
            <a:off x="3038555" y="3349996"/>
            <a:ext cx="89899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It is used to bind HTTP request with an object in a method parameter.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C74E7D-414F-D87A-8E6C-F998E62036EC}"/>
              </a:ext>
            </a:extLst>
          </p:cNvPr>
          <p:cNvSpPr txBox="1"/>
          <p:nvPr/>
        </p:nvSpPr>
        <p:spPr>
          <a:xfrm>
            <a:off x="3037273" y="2581307"/>
            <a:ext cx="89899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It is used to mark the class as a service provider.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This annotation is used with classes that provide some business functionalities.</a:t>
            </a: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82BE2B-668C-F589-CE45-096004DADF48}"/>
              </a:ext>
            </a:extLst>
          </p:cNvPr>
          <p:cNvSpPr txBox="1"/>
          <p:nvPr/>
        </p:nvSpPr>
        <p:spPr>
          <a:xfrm>
            <a:off x="284441" y="3854529"/>
            <a:ext cx="2839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19.@Param</a:t>
            </a:r>
            <a:endParaRPr lang="en-IN" b="1" dirty="0">
              <a:solidFill>
                <a:srgbClr val="00B05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41FD56-2041-72EF-192E-C27BF6C97814}"/>
              </a:ext>
            </a:extLst>
          </p:cNvPr>
          <p:cNvSpPr txBox="1"/>
          <p:nvPr/>
        </p:nvSpPr>
        <p:spPr>
          <a:xfrm>
            <a:off x="234824" y="4907099"/>
            <a:ext cx="3811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B050"/>
                </a:solidFill>
              </a:rPr>
              <a:t> </a:t>
            </a:r>
            <a:r>
              <a:rPr lang="en-US" b="1" dirty="0">
                <a:solidFill>
                  <a:srgbClr val="00B050"/>
                </a:solidFill>
              </a:rPr>
              <a:t>20.@Controller Advice</a:t>
            </a:r>
            <a:endParaRPr lang="en-IN" b="1" dirty="0">
              <a:solidFill>
                <a:srgbClr val="00B05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27F976-E5C0-DF2F-AF6F-009521D4DF67}"/>
              </a:ext>
            </a:extLst>
          </p:cNvPr>
          <p:cNvSpPr txBox="1"/>
          <p:nvPr/>
        </p:nvSpPr>
        <p:spPr>
          <a:xfrm>
            <a:off x="321855" y="5714920"/>
            <a:ext cx="2890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00B050"/>
                </a:solidFill>
              </a:rPr>
              <a:t>21.@Exception Handler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D66BD7-B8A4-BF1A-807F-E633BF9923B8}"/>
              </a:ext>
            </a:extLst>
          </p:cNvPr>
          <p:cNvSpPr txBox="1"/>
          <p:nvPr/>
        </p:nvSpPr>
        <p:spPr>
          <a:xfrm>
            <a:off x="3015648" y="381590"/>
            <a:ext cx="77470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metadata that specifies that an interface, class, or method must have transactional semantics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@Transactional annotation is used when you want the certain method/class(=all methods inside) to be executed in a transaction.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D08739-69F9-B862-E9CA-3C7200AD4447}"/>
              </a:ext>
            </a:extLst>
          </p:cNvPr>
          <p:cNvSpPr txBox="1"/>
          <p:nvPr/>
        </p:nvSpPr>
        <p:spPr>
          <a:xfrm>
            <a:off x="3024050" y="1632756"/>
            <a:ext cx="79858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@Modifying annotation is used to enhance the @query annotation so that we can execute not only select queries , but also Insert , Update , Delete , and even DDL queries.</a:t>
            </a: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F28389-F20E-6677-5860-965B5107D01B}"/>
              </a:ext>
            </a:extLst>
          </p:cNvPr>
          <p:cNvSpPr txBox="1"/>
          <p:nvPr/>
        </p:nvSpPr>
        <p:spPr>
          <a:xfrm>
            <a:off x="3038107" y="5717039"/>
            <a:ext cx="8390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@ExceptionHandler is an annotation used to handle the specific exceptions and sending the custom responses to the client.</a:t>
            </a: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4EE965-B461-4E82-07F2-3D610381F99E}"/>
              </a:ext>
            </a:extLst>
          </p:cNvPr>
          <p:cNvSpPr txBox="1"/>
          <p:nvPr/>
        </p:nvSpPr>
        <p:spPr>
          <a:xfrm>
            <a:off x="3049972" y="3815588"/>
            <a:ext cx="89072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Query parameters are a defined set of parameters attached to the end of a </a:t>
            </a:r>
            <a:r>
              <a:rPr lang="en-US" b="1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url</a:t>
            </a: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@QueryParam is used to access key/value pairs in the query string of the URL</a:t>
            </a:r>
          </a:p>
          <a:p>
            <a:endParaRPr lang="en-US" b="1" i="0" dirty="0">
              <a:solidFill>
                <a:schemeClr val="tx1">
                  <a:lumMod val="95000"/>
                  <a:lumOff val="5000"/>
                </a:schemeClr>
              </a:solidFill>
              <a:effectLst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54D9A7-F6AD-B593-7EAE-030B79C96592}"/>
              </a:ext>
            </a:extLst>
          </p:cNvPr>
          <p:cNvSpPr txBox="1"/>
          <p:nvPr/>
        </p:nvSpPr>
        <p:spPr>
          <a:xfrm>
            <a:off x="3055753" y="4919620"/>
            <a:ext cx="86014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@Component  Annotation which allows to handle exceptions across the whole application in one global handling component.</a:t>
            </a: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9072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CAAC17-60FE-7388-3899-CD0ECF06B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32105" b="5953"/>
          <a:stretch/>
        </p:blipFill>
        <p:spPr>
          <a:xfrm>
            <a:off x="247135" y="1075038"/>
            <a:ext cx="11714205" cy="578296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C31BECC-8F05-5D25-785C-3ED1ADE9883C}"/>
              </a:ext>
            </a:extLst>
          </p:cNvPr>
          <p:cNvSpPr txBox="1"/>
          <p:nvPr/>
        </p:nvSpPr>
        <p:spPr>
          <a:xfrm>
            <a:off x="0" y="99244"/>
            <a:ext cx="5903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7030A0"/>
                </a:solidFill>
              </a:rPr>
              <a:t>S</a:t>
            </a:r>
            <a:r>
              <a:rPr lang="en-IN" sz="2800" b="1" dirty="0">
                <a:solidFill>
                  <a:srgbClr val="7030A0"/>
                </a:solidFill>
              </a:rPr>
              <a:t>TRUCTURE OF THE PROJECT</a:t>
            </a:r>
          </a:p>
        </p:txBody>
      </p:sp>
    </p:spTree>
    <p:extLst>
      <p:ext uri="{BB962C8B-B14F-4D97-AF65-F5344CB8AC3E}">
        <p14:creationId xmlns:p14="http://schemas.microsoft.com/office/powerpoint/2010/main" val="3726470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146270-9E40-9A46-F32F-73F56D5702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02" b="10667"/>
          <a:stretch/>
        </p:blipFill>
        <p:spPr>
          <a:xfrm>
            <a:off x="0" y="1203158"/>
            <a:ext cx="12192000" cy="58040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B36B23-FD67-DB70-A5E7-179E4632E28B}"/>
              </a:ext>
            </a:extLst>
          </p:cNvPr>
          <p:cNvSpPr txBox="1"/>
          <p:nvPr/>
        </p:nvSpPr>
        <p:spPr>
          <a:xfrm>
            <a:off x="-1" y="2"/>
            <a:ext cx="97741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rgbClr val="C00000"/>
                </a:solidFill>
              </a:rPr>
              <a:t>Inserting the customer values By</a:t>
            </a:r>
            <a:r>
              <a:rPr lang="en-IN" b="1" dirty="0">
                <a:solidFill>
                  <a:srgbClr val="C00000"/>
                </a:solidFill>
              </a:rPr>
              <a:t> Using </a:t>
            </a:r>
            <a:r>
              <a:rPr lang="en-IN" b="1" dirty="0">
                <a:solidFill>
                  <a:srgbClr val="0070C0"/>
                </a:solidFill>
              </a:rPr>
              <a:t>POST</a:t>
            </a:r>
            <a:r>
              <a:rPr lang="en-IN" b="1" dirty="0">
                <a:solidFill>
                  <a:srgbClr val="C00000"/>
                </a:solidFill>
              </a:rPr>
              <a:t> Method</a:t>
            </a:r>
            <a:endParaRPr lang="en-IN" sz="2000" b="1" dirty="0">
              <a:solidFill>
                <a:srgbClr val="C00000"/>
              </a:solidFill>
            </a:endParaRPr>
          </a:p>
          <a:p>
            <a:endParaRPr lang="en-IN" sz="2000" b="1" dirty="0">
              <a:solidFill>
                <a:srgbClr val="002060"/>
              </a:solidFill>
            </a:endParaRPr>
          </a:p>
          <a:p>
            <a:r>
              <a:rPr lang="en-IN" sz="2000" b="1" dirty="0">
                <a:solidFill>
                  <a:srgbClr val="002060"/>
                </a:solidFill>
              </a:rPr>
              <a:t>URL:</a:t>
            </a:r>
            <a:r>
              <a:rPr lang="en-IN" sz="2000" b="1" dirty="0">
                <a:solidFill>
                  <a:srgbClr val="002060"/>
                </a:solidFill>
                <a:latin typeface="Inter"/>
              </a:rPr>
              <a:t>http</a:t>
            </a:r>
            <a:r>
              <a:rPr lang="en-IN" sz="2000" b="1" dirty="0">
                <a:solidFill>
                  <a:srgbClr val="0070C0"/>
                </a:solidFill>
                <a:latin typeface="Inter"/>
              </a:rPr>
              <a:t>://localhost:8885/customer/</a:t>
            </a:r>
            <a:endParaRPr lang="en-IN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87842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3985</TotalTime>
  <Words>1096</Words>
  <Application>Microsoft Office PowerPoint</Application>
  <PresentationFormat>Widescreen</PresentationFormat>
  <Paragraphs>138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</vt:lpstr>
      <vt:lpstr>Arial</vt:lpstr>
      <vt:lpstr>Inter</vt:lpstr>
      <vt:lpstr>Tahoma</vt:lpstr>
      <vt:lpstr>Trebuchet MS</vt:lpstr>
      <vt:lpstr>Wingdings</vt:lpstr>
      <vt:lpstr>Wingdings 3</vt:lpstr>
      <vt:lpstr>Facet</vt:lpstr>
      <vt:lpstr>  BANKING MANAGEMENT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BANKING MANAGEMENT SYSTEM</dc:title>
  <dc:creator>Mukupogula</dc:creator>
  <cp:lastModifiedBy>Joy Boy</cp:lastModifiedBy>
  <cp:revision>196</cp:revision>
  <dcterms:created xsi:type="dcterms:W3CDTF">2022-05-27T10:10:30Z</dcterms:created>
  <dcterms:modified xsi:type="dcterms:W3CDTF">2022-06-08T04:59:30Z</dcterms:modified>
</cp:coreProperties>
</file>

<file path=docProps/thumbnail.jpeg>
</file>